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4" r:id="rId6"/>
    <p:sldId id="263" r:id="rId7"/>
    <p:sldId id="262" r:id="rId8"/>
    <p:sldId id="261" r:id="rId9"/>
    <p:sldId id="266" r:id="rId10"/>
    <p:sldId id="267" r:id="rId11"/>
    <p:sldId id="268" r:id="rId12"/>
    <p:sldId id="327" r:id="rId13"/>
    <p:sldId id="270" r:id="rId14"/>
    <p:sldId id="271" r:id="rId15"/>
    <p:sldId id="272" r:id="rId16"/>
    <p:sldId id="335" r:id="rId17"/>
    <p:sldId id="274" r:id="rId18"/>
    <p:sldId id="275" r:id="rId19"/>
    <p:sldId id="276" r:id="rId20"/>
    <p:sldId id="282" r:id="rId21"/>
    <p:sldId id="283" r:id="rId22"/>
    <p:sldId id="284" r:id="rId23"/>
    <p:sldId id="329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34" r:id="rId40"/>
    <p:sldId id="301" r:id="rId41"/>
    <p:sldId id="302" r:id="rId42"/>
    <p:sldId id="330" r:id="rId43"/>
    <p:sldId id="304" r:id="rId44"/>
    <p:sldId id="332" r:id="rId45"/>
    <p:sldId id="305" r:id="rId46"/>
    <p:sldId id="306" r:id="rId47"/>
    <p:sldId id="307" r:id="rId48"/>
    <p:sldId id="326" r:id="rId49"/>
    <p:sldId id="308" r:id="rId50"/>
    <p:sldId id="309" r:id="rId51"/>
    <p:sldId id="310" r:id="rId52"/>
    <p:sldId id="311" r:id="rId53"/>
    <p:sldId id="314" r:id="rId54"/>
    <p:sldId id="277" r:id="rId55"/>
    <p:sldId id="315" r:id="rId56"/>
    <p:sldId id="280" r:id="rId57"/>
    <p:sldId id="281" r:id="rId58"/>
    <p:sldId id="313" r:id="rId59"/>
    <p:sldId id="312" r:id="rId60"/>
    <p:sldId id="316" r:id="rId61"/>
    <p:sldId id="317" r:id="rId62"/>
    <p:sldId id="319" r:id="rId63"/>
    <p:sldId id="321" r:id="rId64"/>
    <p:sldId id="320" r:id="rId65"/>
    <p:sldId id="322" r:id="rId66"/>
    <p:sldId id="323" r:id="rId67"/>
    <p:sldId id="324" r:id="rId68"/>
    <p:sldId id="325" r:id="rId69"/>
  </p:sldIdLst>
  <p:sldSz cx="9144000" cy="6858000" type="screen4x3"/>
  <p:notesSz cx="6858000" cy="9144000"/>
  <p:embeddedFontLst>
    <p:embeddedFont>
      <p:font typeface="Cabin" panose="020B0604020202020204" charset="0"/>
      <p:regular r:id="rId70"/>
      <p:bold r:id="rId71"/>
      <p:italic r:id="rId72"/>
      <p:boldItalic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6.wdp"/><Relationship Id="rId10" Type="http://schemas.openxmlformats.org/officeDocument/2006/relationships/image" Target="../media/image53.emf"/><Relationship Id="rId4" Type="http://schemas.openxmlformats.org/officeDocument/2006/relationships/image" Target="../media/image50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</a:t>
            </a:r>
            <a:r>
              <a:rPr lang="en-US" sz="1600" dirty="0" smtClean="0"/>
              <a:t>for seven-day </a:t>
            </a:r>
            <a:r>
              <a:rPr lang="en-US" sz="1600" dirty="0" smtClean="0"/>
              <a:t>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4182670"/>
            <a:chOff x="-195208" y="2250040"/>
            <a:chExt cx="4833449" cy="418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</a:t>
              </a:r>
              <a:endParaRPr lang="en-US" dirty="0" smtClean="0"/>
            </a:p>
            <a:p>
              <a:pPr algn="r"/>
              <a:r>
                <a:rPr lang="en-US" dirty="0" smtClean="0"/>
                <a:t>Ten-day 1 mg/kg dexamethasone</a:t>
              </a:r>
              <a:endParaRPr lang="en-US" dirty="0" smtClean="0"/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6" y="1809955"/>
            <a:ext cx="5496674" cy="5106000"/>
            <a:chOff x="3647326" y="1809955"/>
            <a:chExt cx="5496674" cy="5106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2959051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6" y="5992625"/>
              <a:ext cx="549667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</a:t>
              </a:r>
              <a:endParaRPr lang="en-US" dirty="0" smtClean="0"/>
            </a:p>
            <a:p>
              <a:pPr algn="r"/>
              <a:r>
                <a:rPr lang="en-US" dirty="0" smtClean="0"/>
                <a:t>Eight-day 0.6 mg/kg dexamethasone</a:t>
              </a:r>
              <a:endParaRPr lang="en-US" dirty="0" smtClean="0"/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809955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in vivo probe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 effects on body weight becomes evident </a:t>
            </a:r>
            <a:r>
              <a:rPr lang="en-US" dirty="0" smtClean="0"/>
              <a:t>when treated for longer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2069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Testosterone effects are mor</a:t>
            </a:r>
            <a:r>
              <a:rPr lang="en-US" sz="1400" dirty="0" smtClean="0"/>
              <a:t>e salient in longer-treated group.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736788" y="1655917"/>
            <a:ext cx="4407212" cy="233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</a:t>
            </a:r>
            <a:r>
              <a:rPr lang="en-US" dirty="0"/>
              <a:t>hyperglycemia</a:t>
            </a:r>
          </a:p>
          <a:p>
            <a:r>
              <a:rPr lang="en-US" dirty="0" smtClean="0"/>
              <a:t>Abnormal increase </a:t>
            </a:r>
            <a:r>
              <a:rPr lang="en-US" dirty="0"/>
              <a:t>in Cushing’s syndrome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</a:t>
            </a:r>
            <a:r>
              <a:rPr lang="en-US" dirty="0" smtClean="0"/>
              <a:t>annum.</a:t>
            </a:r>
          </a:p>
          <a:p>
            <a:r>
              <a:rPr lang="en-US" dirty="0" smtClean="0"/>
              <a:t>Effects include</a:t>
            </a:r>
          </a:p>
          <a:p>
            <a:pPr lvl="1"/>
            <a:r>
              <a:rPr lang="en-US" dirty="0" smtClean="0"/>
              <a:t>osteopenia</a:t>
            </a:r>
            <a:endParaRPr lang="en-US" dirty="0" smtClean="0"/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Less specific glucocorticoids cause edema.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Catabolic mechanisms </a:t>
            </a:r>
            <a:r>
              <a:rPr lang="en-US" dirty="0" smtClean="0"/>
              <a:t>of </a:t>
            </a:r>
            <a:r>
              <a:rPr lang="en-US" dirty="0" err="1" smtClean="0"/>
              <a:t>Dexa</a:t>
            </a:r>
            <a:r>
              <a:rPr lang="en-US" dirty="0" smtClean="0"/>
              <a:t> in rodents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</a:t>
            </a:r>
            <a:r>
              <a:rPr lang="en-US" dirty="0" smtClean="0"/>
              <a:t>3MH.</a:t>
            </a:r>
          </a:p>
          <a:p>
            <a:r>
              <a:rPr lang="en-US" dirty="0" smtClean="0"/>
              <a:t>Amino acid release </a:t>
            </a:r>
            <a:r>
              <a:rPr lang="en-US" dirty="0"/>
              <a:t>decreases by 80% when </a:t>
            </a:r>
            <a:r>
              <a:rPr lang="en-US" dirty="0" smtClean="0"/>
              <a:t>co-treated </a:t>
            </a:r>
            <a:r>
              <a:rPr lang="en-US" dirty="0"/>
              <a:t>with </a:t>
            </a:r>
            <a:r>
              <a:rPr lang="en-US" dirty="0" smtClean="0"/>
              <a:t>MG132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E3 ligases </a:t>
            </a:r>
            <a:r>
              <a:rPr lang="en-US" dirty="0" smtClean="0"/>
              <a:t>upregulated</a:t>
            </a:r>
          </a:p>
          <a:p>
            <a:r>
              <a:rPr lang="en-US" dirty="0" smtClean="0"/>
              <a:t>Other </a:t>
            </a:r>
            <a:r>
              <a:rPr lang="en-US" dirty="0" smtClean="0"/>
              <a:t>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60897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</a:t>
            </a:r>
            <a:r>
              <a:rPr lang="en-US" dirty="0" smtClean="0"/>
              <a:t>studies </a:t>
            </a:r>
            <a:r>
              <a:rPr lang="en-US" dirty="0" smtClean="0"/>
              <a:t>in glucocorticoid atrophy, denervation </a:t>
            </a:r>
            <a:r>
              <a:rPr lang="en-US" dirty="0" smtClean="0"/>
              <a:t>suggest anabolic </a:t>
            </a:r>
            <a:r>
              <a:rPr lang="en-US" dirty="0" smtClean="0"/>
              <a:t>and anti-catabolic effects.</a:t>
            </a:r>
          </a:p>
          <a:p>
            <a:r>
              <a:rPr lang="en-US" dirty="0" smtClean="0"/>
              <a:t>Anti-proteolytic in rescue of castration (Serra, </a:t>
            </a:r>
            <a:r>
              <a:rPr lang="en-US" dirty="0" smtClean="0"/>
              <a:t>Sandor, </a:t>
            </a:r>
            <a:r>
              <a:rPr lang="en-US" dirty="0" err="1" smtClean="0"/>
              <a:t>Bhasin</a:t>
            </a:r>
            <a:r>
              <a:rPr lang="en-US" dirty="0" smtClean="0"/>
              <a:t>, et al., 2012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Because dexa</a:t>
            </a:r>
            <a:r>
              <a:rPr lang="en-US" dirty="0" smtClean="0"/>
              <a:t>methasone is a strong catabolic stimulus:</a:t>
            </a:r>
            <a:endParaRPr lang="en-US" dirty="0" smtClean="0"/>
          </a:p>
          <a:p>
            <a:r>
              <a:rPr lang="en-US" dirty="0" smtClean="0"/>
              <a:t>In dexamethasone-induced muscle atrophy, testosterone’s </a:t>
            </a:r>
            <a:r>
              <a:rPr lang="en-US" dirty="0"/>
              <a:t>myoprotective action </a:t>
            </a:r>
            <a:r>
              <a:rPr lang="en-US" dirty="0" smtClean="0"/>
              <a:t>must include an anti-catabolic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ladder pattern of </a:t>
            </a:r>
            <a:r>
              <a:rPr lang="en-US" dirty="0" err="1" smtClean="0"/>
              <a:t>ubiquitinated</a:t>
            </a:r>
            <a:r>
              <a:rPr lang="en-US" dirty="0" smtClean="0"/>
              <a:t> myosin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</a:t>
            </a:r>
            <a:r>
              <a:rPr lang="en-US" dirty="0" smtClean="0"/>
              <a:t>”</a:t>
            </a:r>
          </a:p>
          <a:p>
            <a:r>
              <a:rPr lang="en-US" dirty="0"/>
              <a:t>Loss of volume, mass, </a:t>
            </a:r>
            <a:r>
              <a:rPr lang="en-US" dirty="0" smtClean="0"/>
              <a:t>force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Increased </a:t>
            </a:r>
            <a:r>
              <a:rPr lang="en-US" dirty="0" smtClean="0"/>
              <a:t>catabolism:</a:t>
            </a:r>
          </a:p>
          <a:p>
            <a:pPr lvl="1"/>
            <a:r>
              <a:rPr lang="en-US" dirty="0" smtClean="0"/>
              <a:t>urinary 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Lipidated</a:t>
            </a:r>
            <a:r>
              <a:rPr lang="en-US" dirty="0" smtClean="0"/>
              <a:t> LC3 </a:t>
            </a:r>
            <a:r>
              <a:rPr lang="en-US" dirty="0" smtClean="0"/>
              <a:t>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0400" y="1291771"/>
            <a:ext cx="4474204" cy="542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Significant autophagy changes contrast with the phenotype.</a:t>
            </a:r>
            <a:endParaRPr lang="en-US" dirty="0" smtClean="0"/>
          </a:p>
          <a:p>
            <a:r>
              <a:rPr lang="en-US" dirty="0" err="1" smtClean="0"/>
              <a:t>Calpains</a:t>
            </a:r>
            <a:r>
              <a:rPr lang="en-US" dirty="0" smtClean="0"/>
              <a:t>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targets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</a:t>
            </a:r>
            <a:r>
              <a:rPr lang="en-US" altLang="en-US" sz="1800" dirty="0" smtClean="0">
                <a:latin typeface="+mn-lt"/>
              </a:rPr>
              <a:t>p85.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  <p:sp>
        <p:nvSpPr>
          <p:cNvPr id="3" name="Lightning Bolt 2"/>
          <p:cNvSpPr/>
          <p:nvPr/>
        </p:nvSpPr>
        <p:spPr>
          <a:xfrm>
            <a:off x="1259214" y="2635551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2022567" y="2286967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96357" y="3205165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252686" y="3439886"/>
            <a:ext cx="290285" cy="7112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588874" y="4029321"/>
            <a:ext cx="241321" cy="46763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337083" y="4242974"/>
            <a:ext cx="1163831" cy="169369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711760" y="3451742"/>
            <a:ext cx="997775" cy="57758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role of glucocorticoids effect in translation regulation is unclear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caveat: conditions may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310743" y="5672398"/>
            <a:ext cx="1291772" cy="2082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021943" y="4847772"/>
            <a:ext cx="986971" cy="387573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170" y="365126"/>
            <a:ext cx="8406021" cy="1325563"/>
          </a:xfrm>
        </p:spPr>
        <p:txBody>
          <a:bodyPr/>
          <a:lstStyle/>
          <a:p>
            <a:r>
              <a:rPr lang="en-US" dirty="0" smtClean="0"/>
              <a:t>Targets for testosterone alleviation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could be the Foxo-overruling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 could help with </a:t>
            </a:r>
            <a:r>
              <a:rPr lang="en-US" dirty="0" err="1" smtClean="0"/>
              <a:t>Akt</a:t>
            </a:r>
            <a:r>
              <a:rPr lang="en-US" dirty="0" smtClean="0"/>
              <a:t> </a:t>
            </a:r>
            <a:r>
              <a:rPr lang="en-US" dirty="0" smtClean="0"/>
              <a:t>desensitization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56" y="2509281"/>
            <a:ext cx="4318030" cy="3141831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339565" y="5753280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Foxo signaling, mediated by IGF-I and  / or REDD1.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pushes the transcriptional 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partly reverses 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5887" y="1146629"/>
            <a:ext cx="4688114" cy="5342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17371" y="3847618"/>
            <a:ext cx="5331663" cy="280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</a:t>
            </a:r>
            <a:r>
              <a:rPr lang="en-US" dirty="0" smtClean="0"/>
              <a:t>possible.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Foxo signals.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dexamethasone-induced </a:t>
            </a:r>
            <a:r>
              <a:rPr lang="en-US" dirty="0"/>
              <a:t>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</a:t>
            </a:r>
            <a:r>
              <a:rPr lang="en-US" dirty="0" err="1"/>
              <a:t>Foxo</a:t>
            </a:r>
            <a:r>
              <a:rPr lang="en-US" dirty="0"/>
              <a:t> </a:t>
            </a:r>
            <a:r>
              <a:rPr lang="en-US" dirty="0" smtClean="0"/>
              <a:t>signaling, helped by </a:t>
            </a:r>
            <a:r>
              <a:rPr lang="en-US" dirty="0"/>
              <a:t>IGF-I and  / or </a:t>
            </a:r>
            <a:r>
              <a:rPr lang="en-US" dirty="0" smtClean="0"/>
              <a:t>REDD1 changes.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cs typeface="Segoe UI" panose="020B0502040204020203" pitchFamily="34" charset="0"/>
              </a:rPr>
              <a:t>Dexa  is anabolic, pro-proliferative for the undifferentiated muscle </a:t>
            </a:r>
            <a:r>
              <a:rPr lang="en-GB" altLang="en-US" dirty="0" smtClean="0">
                <a:cs typeface="Segoe UI" panose="020B0502040204020203" pitchFamily="34" charset="0"/>
              </a:rPr>
              <a:t>cells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5903893"/>
            <a:ext cx="8977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</a:t>
            </a:r>
            <a:r>
              <a:rPr lang="en-US" sz="2800" dirty="0" smtClean="0"/>
              <a:t>studies discuss effect of the glucocorticoids or combination </a:t>
            </a:r>
            <a:r>
              <a:rPr lang="en-US" sz="2800" dirty="0" smtClean="0"/>
              <a:t>on proliferating or differentiating </a:t>
            </a:r>
            <a:r>
              <a:rPr lang="en-US" sz="2800" dirty="0" smtClean="0"/>
              <a:t>cells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 vitro models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</a:t>
            </a:r>
            <a:r>
              <a:rPr lang="en-US" sz="2800" dirty="0" smtClean="0"/>
              <a:t>at </a:t>
            </a:r>
            <a:r>
              <a:rPr lang="en-US" sz="2800" dirty="0" smtClean="0"/>
              <a:t>cell studies </a:t>
            </a:r>
            <a:r>
              <a:rPr lang="en-US" sz="2800" dirty="0" smtClean="0"/>
              <a:t>brought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dexamethasone-induced proteolysis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constitutively active and dominant negative </a:t>
            </a:r>
            <a:r>
              <a:rPr lang="en-US" sz="2800" dirty="0" err="1" smtClean="0"/>
              <a:t>Foxo</a:t>
            </a:r>
            <a:r>
              <a:rPr lang="en-US" sz="2800" dirty="0" smtClean="0"/>
              <a:t> i</a:t>
            </a:r>
            <a:r>
              <a:rPr lang="en-US" sz="2800" dirty="0" smtClean="0"/>
              <a:t>n IGF-I context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LC3 accumulation.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Mouse </a:t>
            </a:r>
            <a:r>
              <a:rPr lang="en-US" sz="2800" dirty="0" smtClean="0"/>
              <a:t>cell studies are scarce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1" y="368096"/>
            <a:ext cx="8262512" cy="1325563"/>
          </a:xfrm>
        </p:spPr>
        <p:txBody>
          <a:bodyPr/>
          <a:lstStyle/>
          <a:p>
            <a:r>
              <a:rPr lang="en-US" dirty="0" smtClean="0"/>
              <a:t>Novel computer-assisted analysis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36" y="3472958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3705935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4" y="188001"/>
            <a:ext cx="7886700" cy="1325563"/>
          </a:xfrm>
        </p:spPr>
        <p:txBody>
          <a:bodyPr/>
          <a:lstStyle/>
          <a:p>
            <a:r>
              <a:rPr lang="en-US" dirty="0" smtClean="0"/>
              <a:t>Cell diameter is rescued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96742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681304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761892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3744395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-90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77679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326855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2851042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433529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2016017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59850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761892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368130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3681304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4097229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4097229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1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2522333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02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1632540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64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1326946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44607" y="4397382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96" grpId="0"/>
      <p:bldP spid="98" grpId="0"/>
      <p:bldP spid="100" grpId="0"/>
      <p:bldP spid="5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protein content is restored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</a:t>
            </a:r>
            <a:r>
              <a:rPr lang="en-US" dirty="0" smtClean="0"/>
              <a:t>m</a:t>
            </a:r>
            <a:r>
              <a:rPr lang="en-US" dirty="0" smtClean="0"/>
              <a:t>ouse cells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3" y="365126"/>
            <a:ext cx="8295554" cy="1325563"/>
          </a:xfrm>
        </p:spPr>
        <p:txBody>
          <a:bodyPr/>
          <a:lstStyle/>
          <a:p>
            <a:r>
              <a:rPr lang="en-US" dirty="0" smtClean="0"/>
              <a:t>Assaying 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err="1" smtClean="0"/>
              <a:t>Hypercortisolism</a:t>
            </a:r>
            <a:r>
              <a:rPr lang="en-US" dirty="0" smtClean="0"/>
              <a:t> reduces testosterone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Anecdotal: was standard </a:t>
            </a:r>
            <a:r>
              <a:rPr lang="en-US" dirty="0" smtClean="0"/>
              <a:t>of </a:t>
            </a:r>
            <a:r>
              <a:rPr lang="en-US" dirty="0" smtClean="0"/>
              <a:t>care until 1980’s.</a:t>
            </a:r>
            <a:endParaRPr lang="en-US" dirty="0" smtClean="0"/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synthesis exhibits paradoxical, late increase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8406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</a:t>
            </a:r>
            <a:r>
              <a:rPr lang="en-US" sz="1400" dirty="0" err="1" smtClean="0"/>
              <a:t>Testo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 change in pattern if normalization is foregone.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5" y="365126"/>
            <a:ext cx="9024730" cy="1325563"/>
          </a:xfrm>
        </p:spPr>
        <p:txBody>
          <a:bodyPr/>
          <a:lstStyle/>
          <a:p>
            <a:r>
              <a:rPr lang="en-US" dirty="0" smtClean="0"/>
              <a:t>Assaying 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7183"/>
            <a:ext cx="7886700" cy="1325563"/>
          </a:xfrm>
        </p:spPr>
        <p:txBody>
          <a:bodyPr/>
          <a:lstStyle/>
          <a:p>
            <a:r>
              <a:rPr lang="en-US" dirty="0" smtClean="0"/>
              <a:t>Protein degradation correlates with phenotype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</a:t>
            </a:r>
            <a:r>
              <a:rPr lang="en-US" sz="1400" dirty="0" err="1" smtClean="0"/>
              <a:t>nM</a:t>
            </a:r>
            <a:r>
              <a:rPr lang="en-US" sz="1400" dirty="0" smtClean="0"/>
              <a:t> </a:t>
            </a:r>
            <a:r>
              <a:rPr lang="en-US" sz="1400" dirty="0" err="1" smtClean="0"/>
              <a:t>Testo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dexamethasone-induced </a:t>
            </a:r>
            <a:r>
              <a:rPr lang="en-US" dirty="0" smtClean="0"/>
              <a:t>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224"/>
            <a:ext cx="7886700" cy="1325563"/>
          </a:xfrm>
        </p:spPr>
        <p:txBody>
          <a:bodyPr/>
          <a:lstStyle/>
          <a:p>
            <a:r>
              <a:rPr lang="en-US" dirty="0" smtClean="0"/>
              <a:t>Proteasome is responsible for bulk digestion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chloroquine.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917825" y="3278648"/>
            <a:ext cx="1586642" cy="450689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33757" y="3668109"/>
            <a:ext cx="128093" cy="17151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2896110" y="3329295"/>
            <a:ext cx="1586642" cy="454668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 animBg="1"/>
      <p:bldP spid="15" grpId="0" animBg="1"/>
      <p:bldP spid="17" grpId="0" animBg="1"/>
      <p:bldP spid="19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smtClean="0"/>
              <a:t>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In vivo direct measurements </a:t>
            </a:r>
            <a:r>
              <a:rPr lang="en-US" dirty="0" smtClean="0"/>
              <a:t>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Intramuscular fat is confounding.</a:t>
            </a:r>
          </a:p>
          <a:p>
            <a:r>
              <a:rPr lang="en-US" dirty="0" smtClean="0"/>
              <a:t>Rats </a:t>
            </a:r>
            <a:r>
              <a:rPr lang="en-US" dirty="0" smtClean="0"/>
              <a:t>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5599</TotalTime>
  <Words>2053</Words>
  <Application>Microsoft Office PowerPoint</Application>
  <PresentationFormat>On-screen Show (4:3)</PresentationFormat>
  <Paragraphs>557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Droid Sans Fallback</vt:lpstr>
      <vt:lpstr>Times New Roman</vt:lpstr>
      <vt:lpstr>FreeSans</vt:lpstr>
      <vt:lpstr>Cabin</vt:lpstr>
      <vt:lpstr>Segoe UI</vt:lpstr>
      <vt:lpstr>Office Theme</vt:lpstr>
      <vt:lpstr>A murine model of glucocorticoid myopathy alleviation using androgen therapy</vt:lpstr>
      <vt:lpstr>Glucocorticoids in humans</vt:lpstr>
      <vt:lpstr>Glucocorticoid myopathy</vt:lpstr>
      <vt:lpstr>The role of glucocorticoids effect in translation regulation is unclear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Deeper in vivo probe</vt:lpstr>
      <vt:lpstr>Net effects on body weight becomes evident when treated for longer</vt:lpstr>
      <vt:lpstr>Testosterone partly restores lean mass</vt:lpstr>
      <vt:lpstr>Testosterone partly restores individual muscles</vt:lpstr>
      <vt:lpstr>Conclusion so far</vt:lpstr>
      <vt:lpstr>Catabolic mechanisms of Dexa in rodents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Lipidated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Glucocorticoids’ transcriptional effect</vt:lpstr>
      <vt:lpstr>More transcriptional targets of Dexa</vt:lpstr>
      <vt:lpstr>Insulin signaling</vt:lpstr>
      <vt:lpstr>Mechanisms of Akt desensitization</vt:lpstr>
      <vt:lpstr>Insulin and IGF-I are equally affected</vt:lpstr>
      <vt:lpstr>Important caveat: conditions may change results</vt:lpstr>
      <vt:lpstr>Targets for testosterone alleviation</vt:lpstr>
      <vt:lpstr>Foxo as mediators of testosterone</vt:lpstr>
      <vt:lpstr>Insulin / IGF-I could be the Foxo-overruling factor</vt:lpstr>
      <vt:lpstr>REDD1 could help with Akt desensitization</vt:lpstr>
      <vt:lpstr>Third hypothesis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Dexa  is anabolic, pro-proliferative for the undifferentiated muscle cells</vt:lpstr>
      <vt:lpstr>Previous in vitro models</vt:lpstr>
      <vt:lpstr>Novel computer-assisted analysis</vt:lpstr>
      <vt:lpstr>Cell diameter is rescued by testosterone co-administration</vt:lpstr>
      <vt:lpstr>Total protein content is restored by testosterone co-administration</vt:lpstr>
      <vt:lpstr>First hypothesis</vt:lpstr>
      <vt:lpstr>Assaying protein synthesis in vitro</vt:lpstr>
      <vt:lpstr>Protein synthesis exhibits paradoxical, late increase</vt:lpstr>
      <vt:lpstr>Assaying protein degradation in vitro</vt:lpstr>
      <vt:lpstr>Protein degradation correlates with phenotype</vt:lpstr>
      <vt:lpstr>Second hypothesis</vt:lpstr>
      <vt:lpstr>Inhibitor tests in vitro</vt:lpstr>
      <vt:lpstr>Proteasome is responsible for bulk digestion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Sandor, Nicolae, Lucian</cp:lastModifiedBy>
  <cp:revision>241</cp:revision>
  <dcterms:created xsi:type="dcterms:W3CDTF">2015-07-04T16:17:21Z</dcterms:created>
  <dcterms:modified xsi:type="dcterms:W3CDTF">2015-07-11T22:40:03Z</dcterms:modified>
</cp:coreProperties>
</file>